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6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06"/>
  </p:normalViewPr>
  <p:slideViewPr>
    <p:cSldViewPr snapToGrid="0" snapToObjects="1">
      <p:cViewPr varScale="1">
        <p:scale>
          <a:sx n="69" d="100"/>
          <a:sy n="69" d="100"/>
        </p:scale>
        <p:origin x="7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F5AAFE-6CCA-D24F-BAA8-133333F52A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E81CFAF-2582-C24E-92C4-F47DF1321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D48D73-1283-6E4D-ACC0-568BDEA3D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E581B-38F2-8948-B4E2-E45D1A251087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87C52E2-4EC8-D246-8420-9540B06A2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3FDA2D3-34E0-144E-9E01-884F11CBF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0D4F-43D1-AD4B-9A4C-5C852A0E6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636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8A643A-9C9A-9F44-9A8F-5E79DAC06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0E0C43B-AAE3-4D4D-B762-40289A7991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C470B8D-756D-FF46-A104-D281D9F36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E581B-38F2-8948-B4E2-E45D1A251087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45A588-E9C0-EF4D-AA19-B9A8F7D98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A3A7940-7F60-8940-A2C4-9F5A29957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0D4F-43D1-AD4B-9A4C-5C852A0E6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3200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66573C1-653E-AD46-97FF-5A3778E683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9427D90-8E1A-0A4C-AA9B-A0A24A7581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7161C4-0A64-3C4C-9FB8-A3BB2CAFE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E581B-38F2-8948-B4E2-E45D1A251087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AE173CC-BF17-4E4A-9DD5-86FBBE5DE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1A4C665-E516-6F41-92C4-3219F73AA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0D4F-43D1-AD4B-9A4C-5C852A0E6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284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BF28F9-DDD4-7744-8045-1C176CDEF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D5E28E-0BEA-B541-A41D-DA4A9CC2E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B1436F-14FE-2443-B5A2-A716F62E1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E581B-38F2-8948-B4E2-E45D1A251087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ADD6543-3124-E442-B0F3-0C385740B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7692C6-5203-D148-B5D1-088D7CB15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0D4F-43D1-AD4B-9A4C-5C852A0E6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595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FA9523-F979-7347-A841-B39A547FB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79EA75B-B62E-514E-9375-FC7C941E23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B470739-E363-2A46-B4B5-291401619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E581B-38F2-8948-B4E2-E45D1A251087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7D64B3B-68A8-0D45-9DE1-F485A40CD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CF28FAE-08EC-F148-A26C-581D752F6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0D4F-43D1-AD4B-9A4C-5C852A0E6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131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02609D-57D4-2C4F-8147-CCE823C4F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2AFFFB-827C-6943-A66B-7790362D36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9115E2C-8604-F845-82E6-7014BCF2D1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D8198BE-292C-314B-ABEE-632DE91B7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E581B-38F2-8948-B4E2-E45D1A251087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F1D6F3E-8304-904E-A761-C10DE1B4D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23955AB-4523-0E49-B54E-273CB56AA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0D4F-43D1-AD4B-9A4C-5C852A0E6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098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F05BC1-C5FF-014F-8224-B6608B5C9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1A85486-FB6C-8047-A113-8847B0CD57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EB28402-35CB-9C44-AFCF-91D01376B8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0902641-5337-774D-AEC5-00A1574E46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09C1364-4122-9442-9ED5-2DA1C7F843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04828CD-D710-5842-9FC3-44EFAF13F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E581B-38F2-8948-B4E2-E45D1A251087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0FC3F40-02C9-7D47-8331-C1D5C3F4F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FBF9BB6-A441-CD48-BFEF-F2B038B00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0D4F-43D1-AD4B-9A4C-5C852A0E6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9261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78F560-3B8C-EE48-9FE7-6444B4056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F55F0F3-8FFA-5D4B-9C47-8E8CA7472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E581B-38F2-8948-B4E2-E45D1A251087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0A0D1EE-F3C1-6D44-B6F1-B70267F44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9E07615-96A7-0B4B-9C5D-B918B302D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0D4F-43D1-AD4B-9A4C-5C852A0E6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42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F651463-5616-574F-A251-07EC53279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E581B-38F2-8948-B4E2-E45D1A251087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CB83EE7-DD10-C14C-ADE3-C133FC6E4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F9D8990-8BE6-2040-82FE-D88B58E50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0D4F-43D1-AD4B-9A4C-5C852A0E6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87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E6C81C-6F8A-4D42-BED6-364735D40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EC176B2-3631-B641-9725-20FB1C77D6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3F06902-89DC-7A41-9D45-D04C843AF2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12D46C4-5A24-8441-B65C-B927E9084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E581B-38F2-8948-B4E2-E45D1A251087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E9D369D-EEFA-D646-AAA2-30B837F4C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41285B0-AAC4-C74A-8978-B4BD3D800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0D4F-43D1-AD4B-9A4C-5C852A0E6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7550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091F2B-5FC3-7041-9629-CA076BDD7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109E753-3267-5146-B62D-4518612D13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F57D46C-B073-F747-9AEE-F3CEFA3E6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7BBD296-7C26-BF4B-A4A7-AFA462B70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E581B-38F2-8948-B4E2-E45D1A251087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927A7A3-0E62-F54D-A4C1-DFB0E8A26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4406884-00A2-6541-8CCA-B033220B6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0D4F-43D1-AD4B-9A4C-5C852A0E6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3419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D1DF96-43C4-9843-9108-865E61852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19AC3AB-8DD5-4A49-B6DF-2752B81F24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CA56429-2E47-B449-9FA2-66DD230CFD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E581B-38F2-8948-B4E2-E45D1A251087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A619DA-0B25-3B4F-9EC6-67FBDBB574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F46624C-6459-ED44-BE5E-EF9DCEBD56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C0D4F-43D1-AD4B-9A4C-5C852A0E6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582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7C0EAE-9FE1-BA4B-88E2-5B8F5E182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3395" y="-96043"/>
            <a:ext cx="10358605" cy="1548437"/>
          </a:xfrm>
        </p:spPr>
        <p:txBody>
          <a:bodyPr>
            <a:noAutofit/>
          </a:bodyPr>
          <a:lstStyle/>
          <a:p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учебно-методическое объединение в системе высшего образования по укрупненной группе специальностей и направлений подготовки </a:t>
            </a:r>
            <a:b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45.00.00 Языкознание и литературоведение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247CF5-4F84-024E-A99D-49C6C918D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3913" y="1839913"/>
            <a:ext cx="10515600" cy="435133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результатах деятельности рабочей группы по проблемам искусственного интеллекта в языкознании и литературоведении ФУМО ВО по УГСН 45.00.00 Языкознание и литературоведение, представленных 23 марта 2021 года на заседании Учебно-методического совета по направлению подготовки Филология</a:t>
            </a:r>
            <a:r>
              <a:rPr lang="ru-RU" b="1" dirty="0">
                <a:solidFill>
                  <a:srgbClr val="FF0000"/>
                </a:solidFill>
                <a:effectLst/>
              </a:rPr>
              <a:t> 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C645780-0775-C445-AD77-84C3E35FBC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49" y="180350"/>
            <a:ext cx="1480970" cy="1480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40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7C0EAE-9FE1-BA4B-88E2-5B8F5E182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3395" y="-96043"/>
            <a:ext cx="10358605" cy="1548437"/>
          </a:xfrm>
        </p:spPr>
        <p:txBody>
          <a:bodyPr>
            <a:noAutofit/>
          </a:bodyPr>
          <a:lstStyle/>
          <a:p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учебно-методическое объединение в системе высшего образования по укрупненной группе специальностей и направлений подготовки </a:t>
            </a:r>
            <a:b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45.00.00 Языкознание и литературоведение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247CF5-4F84-024E-A99D-49C6C918D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3913" y="1661320"/>
            <a:ext cx="10515600" cy="5010943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Конференция «Путешествие в мир искусственного интеллекта»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 декабря 2020 года)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r">
              <a:spcBef>
                <a:spcPts val="0"/>
              </a:spcBef>
              <a:buNone/>
            </a:pP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kremlin.ru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/catalog/persons/244/events/64545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C645780-0775-C445-AD77-84C3E35FBC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49" y="180350"/>
            <a:ext cx="1480970" cy="148097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07C9FFC-42E5-BC44-AEEC-22335E9A0D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4196" y="2742952"/>
            <a:ext cx="5667377" cy="3167312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D505719-54AA-6448-83C4-69155CC7DE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853" y="2429642"/>
            <a:ext cx="5462587" cy="305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335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7C0EAE-9FE1-BA4B-88E2-5B8F5E182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3395" y="-96043"/>
            <a:ext cx="10358605" cy="1548437"/>
          </a:xfrm>
        </p:spPr>
        <p:txBody>
          <a:bodyPr>
            <a:noAutofit/>
          </a:bodyPr>
          <a:lstStyle/>
          <a:p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учебно-методическое объединение в системе высшего образования по укрупненной группе специальностей и направлений подготовки </a:t>
            </a:r>
            <a:b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45.00.00 Языкознание и литературоведение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247CF5-4F84-024E-A99D-49C6C918D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3913" y="18399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Поручение Президента РФ Пр-2242, п.1 д)-2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системы высшего образования: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-457200"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дополнение образовательных программ высшего образования по всем специальностям и направлениям подготовки разделами по изучению технологий искусственного интеллекта в целях обучения применению таких технологий в различных сферах деятельности;</a:t>
            </a:r>
          </a:p>
          <a:p>
            <a:pPr marL="0" indent="-457200">
              <a:spcBef>
                <a:spcPts val="0"/>
              </a:spcBef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-457200"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исполнения: 1 сентября 2021 года</a:t>
            </a:r>
          </a:p>
          <a:p>
            <a:pPr marL="0" indent="-457200">
              <a:spcBef>
                <a:spcPts val="0"/>
              </a:spcBef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-457200" algn="r">
              <a:spcBef>
                <a:spcPts val="0"/>
              </a:spcBef>
              <a:buNone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www.kremlin.ru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/acts/assignments/orders/64859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C645780-0775-C445-AD77-84C3E35FBC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49" y="180350"/>
            <a:ext cx="1480970" cy="1480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333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7C0EAE-9FE1-BA4B-88E2-5B8F5E182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3395" y="-96043"/>
            <a:ext cx="10358605" cy="1548437"/>
          </a:xfrm>
        </p:spPr>
        <p:txBody>
          <a:bodyPr>
            <a:noAutofit/>
          </a:bodyPr>
          <a:lstStyle/>
          <a:p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учебно-методическое объединение в системе высшего образования по укрупненной группе специальностей и направлений подготовки </a:t>
            </a:r>
            <a:b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45.00.00 Языкознание и литературоведение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247CF5-4F84-024E-A99D-49C6C918D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549" y="2071688"/>
            <a:ext cx="4848226" cy="438626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Рабочая группа по проблемам искусственного интеллекта в языкознании и литературоведении</a:t>
            </a:r>
            <a:endParaRPr lang="ru-RU" sz="3600" b="1" dirty="0">
              <a:solidFill>
                <a:srgbClr val="C00000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C645780-0775-C445-AD77-84C3E35FBC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49" y="180350"/>
            <a:ext cx="1480970" cy="1480970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ECC367F-C26E-5A4F-929C-73A2A5883468}"/>
              </a:ext>
            </a:extLst>
          </p:cNvPr>
          <p:cNvSpPr/>
          <p:nvPr/>
        </p:nvSpPr>
        <p:spPr>
          <a:xfrm>
            <a:off x="5633030" y="5257621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 (Основной текст" panose="02020603050405020304" pitchFamily="18" charset="0"/>
              </a:rPr>
              <a:t>Татевосов Сергей Георгиевич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 (Основной текст" panose="02020603050405020304" pitchFamily="18" charset="0"/>
              </a:rPr>
              <a:t> — доктор филологических наук, профессор, заведующий кафедрой теоретической и прикладной лингвистики ФГБОУ ВО «Московский государственный университет имени М.В. Ломоносова»</a:t>
            </a:r>
            <a:r>
              <a:rPr lang="ru-RU" dirty="0">
                <a:effectLst/>
              </a:rPr>
              <a:t> </a:t>
            </a:r>
            <a:endParaRPr lang="ru-RU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10D95C4C-7AA8-834C-A071-1CDE375448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4160" y="2071688"/>
            <a:ext cx="4444870" cy="3000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587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7C0EAE-9FE1-BA4B-88E2-5B8F5E182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3395" y="-96043"/>
            <a:ext cx="10358605" cy="1548437"/>
          </a:xfrm>
        </p:spPr>
        <p:txBody>
          <a:bodyPr>
            <a:noAutofit/>
          </a:bodyPr>
          <a:lstStyle/>
          <a:p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учебно-методическое объединение в системе высшего образования по укрупненной группе специальностей и направлений подготовки </a:t>
            </a:r>
            <a:b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45.00.00 Языкознание и литературоведение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247CF5-4F84-024E-A99D-49C6C918D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3913" y="1839913"/>
            <a:ext cx="10515600" cy="470376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Рабочая группа предлагает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четыре образовательных компонента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один основной и три дополнительных.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компонент рассчитан, исходя из трудоемкости в 36 академических часов, дополнительные – 18 академических часов.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компонент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«Технологии искусственного интеллекта в гуманитарных исследованиях»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u="sng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компоненты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b="1" u="sng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«Инструменты искусственного интеллекта для анализа языка и текста»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«Введение в цифровые гуманитарные исследования (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Digital Humanities)»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Искусственный интеллект и обработка данных»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C645780-0775-C445-AD77-84C3E35FBC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49" y="180350"/>
            <a:ext cx="1480970" cy="1480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697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7C0EAE-9FE1-BA4B-88E2-5B8F5E182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3395" y="-96043"/>
            <a:ext cx="10358605" cy="1548437"/>
          </a:xfrm>
        </p:spPr>
        <p:txBody>
          <a:bodyPr>
            <a:noAutofit/>
          </a:bodyPr>
          <a:lstStyle/>
          <a:p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учебно-методическое объединение в системе высшего образования по укрупненной группе специальностей и направлений подготовки </a:t>
            </a:r>
            <a:b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45.00.00 Языкознание и литературоведение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247CF5-4F84-024E-A99D-49C6C918D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3913" y="1839913"/>
            <a:ext cx="10515600" cy="470376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Свойства предлагаемых компонентов</a:t>
            </a:r>
          </a:p>
          <a:p>
            <a:pPr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максимальная гибкость </a:t>
            </a:r>
          </a:p>
          <a:p>
            <a:pPr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адаптации к потребностям образовательных программ в конкретных образовательных организациях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усмотрение образовательных организаций:</a:t>
            </a:r>
          </a:p>
          <a:p>
            <a:pPr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подготовленности обучающегося к освоению содержания учебных занятий</a:t>
            </a:r>
          </a:p>
          <a:p>
            <a:pPr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набор компетенций, соотнесенных с результатами обучения</a:t>
            </a:r>
          </a:p>
          <a:p>
            <a:pPr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текущей аттестации </a:t>
            </a:r>
          </a:p>
          <a:p>
            <a:pPr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 учебных занятий (в дополнительных компонентах)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C645780-0775-C445-AD77-84C3E35FBC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49" y="180350"/>
            <a:ext cx="1480970" cy="1480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762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7C0EAE-9FE1-BA4B-88E2-5B8F5E182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3395" y="-96043"/>
            <a:ext cx="10358605" cy="1548437"/>
          </a:xfrm>
        </p:spPr>
        <p:txBody>
          <a:bodyPr>
            <a:noAutofit/>
          </a:bodyPr>
          <a:lstStyle/>
          <a:p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учебно-методическое объединение в системе высшего образования по укрупненной группе специальностей и направлений подготовки </a:t>
            </a:r>
            <a:b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45.00.00 Языкознание и литературоведение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247CF5-4F84-024E-A99D-49C6C918D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3913" y="1839913"/>
            <a:ext cx="10515600" cy="470376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компонент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«Технологии искусственного интеллекта в гуманитарных исследованиях»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общий обзор исследовательских и практических задач, в решение которых вовлекаются технологии ИИ</a:t>
            </a:r>
          </a:p>
          <a:p>
            <a:pPr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цифровых ресурсов для филолога</a:t>
            </a:r>
          </a:p>
          <a:p>
            <a:pPr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корпусов для нужд лингвистов и литературоведов</a:t>
            </a:r>
          </a:p>
          <a:p>
            <a:pPr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с сервисами исследования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n-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грамм и достижениями компьютерной лексикографии и представлением лексических знаний</a:t>
            </a:r>
          </a:p>
          <a:p>
            <a:pPr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основы машинного обучения</a:t>
            </a:r>
          </a:p>
          <a:p>
            <a:pPr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архитектура и возможности применения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нейросетей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C645780-0775-C445-AD77-84C3E35FBC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49" y="180350"/>
            <a:ext cx="1480970" cy="1480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151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7C0EAE-9FE1-BA4B-88E2-5B8F5E182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3395" y="-96043"/>
            <a:ext cx="10358605" cy="1548437"/>
          </a:xfrm>
        </p:spPr>
        <p:txBody>
          <a:bodyPr>
            <a:noAutofit/>
          </a:bodyPr>
          <a:lstStyle/>
          <a:p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учебно-методическое объединение в системе высшего образования по укрупненной группе специальностей и направлений подготовки </a:t>
            </a:r>
            <a:b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45.00.00 Языкознание и литературоведение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247CF5-4F84-024E-A99D-49C6C918D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549" y="1715295"/>
            <a:ext cx="11763376" cy="5089525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3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«Инструменты ИИ для филолога и лингвиста». </a:t>
            </a:r>
          </a:p>
          <a:p>
            <a:pPr>
              <a:spcBef>
                <a:spcPts val="0"/>
              </a:spcBef>
            </a:pPr>
            <a:r>
              <a:rPr lang="ru-RU" sz="23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инструменты автоматической обработки звучащей речи и письменного текста </a:t>
            </a:r>
          </a:p>
          <a:p>
            <a:pPr>
              <a:spcBef>
                <a:spcPts val="0"/>
              </a:spcBef>
            </a:pPr>
            <a:r>
              <a:rPr lang="ru-RU" sz="23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инструменты автоматического анализа содержания текста</a:t>
            </a:r>
          </a:p>
          <a:p>
            <a:pPr>
              <a:spcBef>
                <a:spcPts val="0"/>
              </a:spcBef>
            </a:pPr>
            <a:r>
              <a:rPr lang="ru-RU" sz="23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инструменты машинного перевода и автоматизации переводческой деятельности</a:t>
            </a:r>
          </a:p>
          <a:p>
            <a:pPr>
              <a:spcBef>
                <a:spcPts val="0"/>
              </a:spcBef>
            </a:pPr>
            <a:r>
              <a:rPr lang="ru-RU" sz="23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вопросов </a:t>
            </a:r>
            <a:r>
              <a:rPr lang="ru-RU" sz="23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стилеметрии</a:t>
            </a:r>
            <a:endParaRPr lang="ru-RU" sz="23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23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применения элементов ИИ в гуманитарном образовании </a:t>
            </a:r>
          </a:p>
          <a:p>
            <a:pPr marL="0" indent="0">
              <a:spcBef>
                <a:spcPts val="0"/>
              </a:spcBef>
              <a:buNone/>
            </a:pPr>
            <a:endParaRPr lang="ru-RU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300" b="1" u="sng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«Искусственный интеллект и обработка данных»</a:t>
            </a:r>
            <a:endParaRPr lang="en-GB" sz="2300" b="1" u="sng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23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влияние ИИ на коммуникацию и его отражение в исследовательских практиках</a:t>
            </a:r>
            <a:endParaRPr lang="en-GB" sz="23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23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автоматического порождения и понимания текста</a:t>
            </a:r>
            <a:endParaRPr lang="en-GB" sz="23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23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новые возможности репрезентации и визуализации текстовых данных</a:t>
            </a:r>
            <a:endParaRPr lang="en-GB" sz="23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23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человеко-машинной коммуникации</a:t>
            </a:r>
            <a:endParaRPr lang="en-GB" sz="23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3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«Введение в цифровые гуманитарные исследования (</a:t>
            </a:r>
            <a:r>
              <a:rPr lang="en-US" sz="23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Digital Humanities</a:t>
            </a:r>
            <a:r>
              <a:rPr lang="ru-RU" sz="23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)»</a:t>
            </a:r>
          </a:p>
          <a:p>
            <a:pPr>
              <a:spcBef>
                <a:spcPts val="0"/>
              </a:spcBef>
            </a:pPr>
            <a:r>
              <a:rPr lang="ru-RU" sz="23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методологические установки, приемы теоретизирования и практические инструменты работы с материалом в этой области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C645780-0775-C445-AD77-84C3E35FBC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49" y="180350"/>
            <a:ext cx="1480970" cy="1480970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65F0C46-636E-9046-A3A8-2814B9F8C211}"/>
              </a:ext>
            </a:extLst>
          </p:cNvPr>
          <p:cNvSpPr/>
          <p:nvPr/>
        </p:nvSpPr>
        <p:spPr>
          <a:xfrm>
            <a:off x="3340893" y="1138100"/>
            <a:ext cx="55006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компоненты:</a:t>
            </a:r>
          </a:p>
        </p:txBody>
      </p:sp>
    </p:spTree>
    <p:extLst>
      <p:ext uri="{BB962C8B-B14F-4D97-AF65-F5344CB8AC3E}">
        <p14:creationId xmlns:p14="http://schemas.microsoft.com/office/powerpoint/2010/main" val="1596013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7C0EAE-9FE1-BA4B-88E2-5B8F5E182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3395" y="-96043"/>
            <a:ext cx="10358605" cy="1548437"/>
          </a:xfrm>
        </p:spPr>
        <p:txBody>
          <a:bodyPr>
            <a:noAutofit/>
          </a:bodyPr>
          <a:lstStyle/>
          <a:p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учебно-методическое объединение в системе высшего образования по укрупненной группе специальностей и направлений подготовки </a:t>
            </a:r>
            <a:b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45.00.00 Языкознание и литературоведение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247CF5-4F84-024E-A99D-49C6C918D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3913" y="2514599"/>
            <a:ext cx="10515600" cy="4029075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Рабочая группа считает возможным поставить вопрос о необходимости 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методического подкрепления предлагаемых образовательных компонентов на уровне примерных основных образовательных программ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(в частности, на уровне рекомендуемых профессиональных компетенций).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C645780-0775-C445-AD77-84C3E35FBC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49" y="180350"/>
            <a:ext cx="1480970" cy="1480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4126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468</Words>
  <Application>Microsoft Office PowerPoint</Application>
  <PresentationFormat>Широкоэкранный</PresentationFormat>
  <Paragraphs>81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Times New Roman (Основной текст</vt:lpstr>
      <vt:lpstr>Тема Office</vt:lpstr>
      <vt:lpstr>Федеральное учебно-методическое объединение в системе высшего образования по укрупненной группе специальностей и направлений подготовки  45.00.00 Языкознание и литературоведение</vt:lpstr>
      <vt:lpstr>Федеральное учебно-методическое объединение в системе высшего образования по укрупненной группе специальностей и направлений подготовки  45.00.00 Языкознание и литературоведение</vt:lpstr>
      <vt:lpstr>Федеральное учебно-методическое объединение в системе высшего образования по укрупненной группе специальностей и направлений подготовки  45.00.00 Языкознание и литературоведение</vt:lpstr>
      <vt:lpstr>Федеральное учебно-методическое объединение в системе высшего образования по укрупненной группе специальностей и направлений подготовки  45.00.00 Языкознание и литературоведение</vt:lpstr>
      <vt:lpstr>Федеральное учебно-методическое объединение в системе высшего образования по укрупненной группе специальностей и направлений подготовки  45.00.00 Языкознание и литературоведение</vt:lpstr>
      <vt:lpstr>Федеральное учебно-методическое объединение в системе высшего образования по укрупненной группе специальностей и направлений подготовки  45.00.00 Языкознание и литературоведение</vt:lpstr>
      <vt:lpstr>Федеральное учебно-методическое объединение в системе высшего образования по укрупненной группе специальностей и направлений подготовки  45.00.00 Языкознание и литературоведение</vt:lpstr>
      <vt:lpstr>Федеральное учебно-методическое объединение в системе высшего образования по укрупненной группе специальностей и направлений подготовки  45.00.00 Языкознание и литературоведение</vt:lpstr>
      <vt:lpstr>Федеральное учебно-методическое объединение в системе высшего образования по укрупненной группе специальностей и направлений подготовки  45.00.00 Языкознание и литературоведение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Федеральное учебно-методическое объединение в системе высшего образования по укрупненной группе специальностей и направлений подготовки  45.00.00 Языкознание и литературоведение</dc:title>
  <dc:creator>Microsoft Office User</dc:creator>
  <cp:lastModifiedBy>User</cp:lastModifiedBy>
  <cp:revision>17</cp:revision>
  <dcterms:created xsi:type="dcterms:W3CDTF">2021-03-25T21:04:41Z</dcterms:created>
  <dcterms:modified xsi:type="dcterms:W3CDTF">2021-04-01T06:26:15Z</dcterms:modified>
</cp:coreProperties>
</file>